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4" r:id="rId4"/>
    <p:sldId id="269" r:id="rId5"/>
    <p:sldId id="257" r:id="rId6"/>
    <p:sldId id="265" r:id="rId7"/>
    <p:sldId id="258" r:id="rId8"/>
    <p:sldId id="259" r:id="rId9"/>
    <p:sldId id="266" r:id="rId10"/>
    <p:sldId id="260" r:id="rId11"/>
    <p:sldId id="267" r:id="rId12"/>
    <p:sldId id="261" r:id="rId13"/>
    <p:sldId id="268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2"/>
    <p:restoredTop sz="94632"/>
  </p:normalViewPr>
  <p:slideViewPr>
    <p:cSldViewPr snapToGrid="0" snapToObjects="1">
      <p:cViewPr>
        <p:scale>
          <a:sx n="112" d="100"/>
          <a:sy n="112" d="100"/>
        </p:scale>
        <p:origin x="2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B347-D8E4-C041-8989-D481B0A5F0E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7E1B-A5A5-304E-8D87-26DD5F97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7E1B-A5A5-304E-8D87-26DD5F972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an appositive and its modifiers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not change the grammar of the original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7E1B-A5A5-304E-8D87-26DD5F972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Prone to</a:t>
            </a:r>
            <a:r>
              <a:rPr lang="en-US" baseline="0" dirty="0" smtClean="0"/>
              <a:t> road rage, </a:t>
            </a:r>
            <a:r>
              <a:rPr lang="en-US" baseline="0" dirty="0" err="1" smtClean="0"/>
              <a:t>Aleesa</a:t>
            </a:r>
            <a:r>
              <a:rPr lang="en-US" baseline="0" dirty="0" smtClean="0"/>
              <a:t> has always hated traffic jams. </a:t>
            </a:r>
          </a:p>
          <a:p>
            <a:r>
              <a:rPr lang="en-US" baseline="0" dirty="0" err="1" smtClean="0"/>
              <a:t>Aleesa</a:t>
            </a:r>
            <a:r>
              <a:rPr lang="en-US" baseline="0" dirty="0" smtClean="0"/>
              <a:t>, prone to road rage, has always hated traffic hams. </a:t>
            </a:r>
          </a:p>
          <a:p>
            <a:r>
              <a:rPr lang="en-US" baseline="0" dirty="0" smtClean="0"/>
              <a:t>You may get along with </a:t>
            </a:r>
            <a:r>
              <a:rPr lang="en-US" baseline="0" dirty="0" err="1" smtClean="0"/>
              <a:t>Aleesa</a:t>
            </a:r>
            <a:r>
              <a:rPr lang="en-US" baseline="0" dirty="0" smtClean="0"/>
              <a:t>, a friend of mine who is also prone to road rage and hates traffic jams.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7E1B-A5A5-304E-8D87-26DD5F972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Longing</a:t>
            </a:r>
            <a:r>
              <a:rPr lang="en-US" baseline="0" dirty="0" smtClean="0"/>
              <a:t> for some time alone, Jillian finally found a place to reflect. </a:t>
            </a:r>
          </a:p>
          <a:p>
            <a:r>
              <a:rPr lang="en-US" baseline="0" dirty="0" smtClean="0"/>
              <a:t>Jillian, a lovely poet, needed some time away from people to do her best work. </a:t>
            </a:r>
          </a:p>
          <a:p>
            <a:r>
              <a:rPr lang="en-US" baseline="0" dirty="0" smtClean="0"/>
              <a:t>That morning I could finally watch the sun rise, my way of remembering that I am small and finite.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7E1B-A5A5-304E-8D87-26DD5F972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sweet puppy, soft as a cloud, ran towards me excitedly.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Bean ran towards Missy, her new owner.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Quick like lightning, Bean chased after the chipmunk.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7E1B-A5A5-304E-8D87-26DD5F972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41376"/>
            <a:ext cx="7342188" cy="1924050"/>
          </a:xfrm>
        </p:spPr>
        <p:txBody>
          <a:bodyPr/>
          <a:lstStyle/>
          <a:p>
            <a:r>
              <a:rPr lang="en-US" dirty="0" smtClean="0"/>
              <a:t>Appositives and Appositive 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72332"/>
            <a:ext cx="7342188" cy="9092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modify and describe!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6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Appositive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06221"/>
            <a:ext cx="7345362" cy="40456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at</a:t>
            </a:r>
            <a:r>
              <a:rPr lang="en-US" i="1" dirty="0" smtClean="0"/>
              <a:t> the end </a:t>
            </a:r>
            <a:r>
              <a:rPr lang="en-US" dirty="0" smtClean="0"/>
              <a:t>of a sentence: </a:t>
            </a:r>
          </a:p>
          <a:p>
            <a:pPr lvl="1"/>
            <a:r>
              <a:rPr lang="en-US" dirty="0" smtClean="0"/>
              <a:t>Meghan was talking to Carla</a:t>
            </a:r>
            <a:r>
              <a:rPr lang="en-US" b="1" dirty="0" smtClean="0"/>
              <a:t>, her childhood friend. </a:t>
            </a:r>
          </a:p>
          <a:p>
            <a:pPr marL="350838" lvl="1" indent="0">
              <a:buNone/>
            </a:pPr>
            <a:r>
              <a:rPr lang="en-US" dirty="0" smtClean="0"/>
              <a:t>WITHOUT APPOSITIVE: Meghan was talking to Carla.</a:t>
            </a:r>
          </a:p>
          <a:p>
            <a:pPr lvl="1"/>
            <a:r>
              <a:rPr lang="en-US" dirty="0" smtClean="0"/>
              <a:t>She owed </a:t>
            </a:r>
            <a:r>
              <a:rPr lang="en-US" dirty="0" err="1" smtClean="0"/>
              <a:t>Aniket</a:t>
            </a:r>
            <a:r>
              <a:rPr lang="en-US" dirty="0" smtClean="0"/>
              <a:t> a free bubble tea</a:t>
            </a:r>
            <a:r>
              <a:rPr lang="en-US" b="1" dirty="0" smtClean="0"/>
              <a:t>, his favorite drink.</a:t>
            </a:r>
          </a:p>
          <a:p>
            <a:pPr marL="350838" lvl="1" indent="0">
              <a:buNone/>
            </a:pPr>
            <a:r>
              <a:rPr lang="en-US" dirty="0" smtClean="0"/>
              <a:t>WITHOUT APPOSITIVE: She owed </a:t>
            </a:r>
            <a:r>
              <a:rPr lang="en-US" dirty="0" err="1" smtClean="0"/>
              <a:t>Aniket</a:t>
            </a:r>
            <a:r>
              <a:rPr lang="en-US" dirty="0" smtClean="0"/>
              <a:t> a free bubble tea.</a:t>
            </a:r>
          </a:p>
          <a:p>
            <a:pPr lvl="1"/>
            <a:r>
              <a:rPr lang="en-US" dirty="0" smtClean="0"/>
              <a:t>The homework was due on Tuesday</a:t>
            </a:r>
            <a:r>
              <a:rPr lang="en-US" b="1" dirty="0" smtClean="0"/>
              <a:t>, my busiest day unfortunately. </a:t>
            </a:r>
          </a:p>
          <a:p>
            <a:pPr marL="350838" lvl="1" indent="0">
              <a:buNone/>
            </a:pPr>
            <a:r>
              <a:rPr lang="en-US" dirty="0" smtClean="0"/>
              <a:t>WITHOUT APPOSITIVE: The homework was due on Tuesday.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Write your own sentence with an appositive phrase!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70" y="2114550"/>
            <a:ext cx="5593847" cy="3482367"/>
          </a:xfrm>
        </p:spPr>
      </p:pic>
    </p:spTree>
    <p:extLst>
      <p:ext uri="{BB962C8B-B14F-4D97-AF65-F5344CB8AC3E}">
        <p14:creationId xmlns:p14="http://schemas.microsoft.com/office/powerpoint/2010/main" val="130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Appositive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at</a:t>
            </a:r>
            <a:r>
              <a:rPr lang="en-US" i="1" dirty="0" smtClean="0"/>
              <a:t> the beginning </a:t>
            </a:r>
            <a:r>
              <a:rPr lang="en-US" dirty="0" smtClean="0"/>
              <a:t>of a sentence: </a:t>
            </a:r>
          </a:p>
          <a:p>
            <a:pPr lvl="1"/>
            <a:r>
              <a:rPr lang="en-US" b="1" dirty="0" smtClean="0"/>
              <a:t>A man with a hard heart,</a:t>
            </a:r>
            <a:r>
              <a:rPr lang="en-US" dirty="0" smtClean="0"/>
              <a:t> </a:t>
            </a:r>
            <a:r>
              <a:rPr lang="en-US" dirty="0" err="1" smtClean="0"/>
              <a:t>Okeke</a:t>
            </a:r>
            <a:r>
              <a:rPr lang="en-US" dirty="0" smtClean="0"/>
              <a:t> refused to see his son.</a:t>
            </a:r>
          </a:p>
          <a:p>
            <a:pPr marL="350838" lvl="1" indent="0">
              <a:buNone/>
            </a:pPr>
            <a:r>
              <a:rPr lang="en-US" dirty="0" smtClean="0"/>
              <a:t>WITHOUT APPOSITIVE: </a:t>
            </a:r>
            <a:r>
              <a:rPr lang="en-US" dirty="0" err="1" smtClean="0"/>
              <a:t>Okeke</a:t>
            </a:r>
            <a:r>
              <a:rPr lang="en-US" dirty="0" smtClean="0"/>
              <a:t> refused to see his son.</a:t>
            </a:r>
          </a:p>
          <a:p>
            <a:pPr lvl="1"/>
            <a:r>
              <a:rPr lang="en-US" b="1" dirty="0" smtClean="0"/>
              <a:t>The city I call home, </a:t>
            </a:r>
            <a:r>
              <a:rPr lang="en-US" dirty="0" smtClean="0"/>
              <a:t>Detroit has a fascinating history. </a:t>
            </a:r>
          </a:p>
          <a:p>
            <a:pPr marL="350838" lvl="1" indent="0">
              <a:buNone/>
            </a:pPr>
            <a:r>
              <a:rPr lang="en-US" dirty="0" smtClean="0"/>
              <a:t>WITHOUT APPOSITIVE: Detroit has a fascinating history.</a:t>
            </a:r>
          </a:p>
          <a:p>
            <a:pPr lvl="1"/>
            <a:r>
              <a:rPr lang="en-US" b="1" dirty="0"/>
              <a:t>A laid back guy, </a:t>
            </a:r>
            <a:r>
              <a:rPr lang="en-US" dirty="0"/>
              <a:t>Davey never lost his cool. </a:t>
            </a:r>
          </a:p>
          <a:p>
            <a:pPr marL="350838" lvl="1" indent="0">
              <a:buNone/>
            </a:pPr>
            <a:r>
              <a:rPr lang="en-US" dirty="0"/>
              <a:t>WITHOUT APPOSITIVE: Davey never lost his cool.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Write your own sentence with an appositive phrase!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7" y="2087880"/>
            <a:ext cx="6285993" cy="3932238"/>
          </a:xfrm>
        </p:spPr>
      </p:pic>
    </p:spTree>
    <p:extLst>
      <p:ext uri="{BB962C8B-B14F-4D97-AF65-F5344CB8AC3E}">
        <p14:creationId xmlns:p14="http://schemas.microsoft.com/office/powerpoint/2010/main" val="19448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" y="244158"/>
            <a:ext cx="8077200" cy="28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54" y="2652006"/>
            <a:ext cx="3114675" cy="3838575"/>
          </a:xfrm>
          <a:prstGeom prst="rect">
            <a:avLst/>
          </a:prstGeom>
        </p:spPr>
      </p:pic>
      <p:pic>
        <p:nvPicPr>
          <p:cNvPr id="4" name="Content Placeholder 3" descr="fa046eaf344538032a8575568acd33a0.jpe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46" r="-105546"/>
          <a:stretch>
            <a:fillRect/>
          </a:stretch>
        </p:blipFill>
        <p:spPr>
          <a:xfrm>
            <a:off x="3766853" y="1584008"/>
            <a:ext cx="7345363" cy="3931920"/>
          </a:xfrm>
        </p:spPr>
      </p:pic>
      <p:sp>
        <p:nvSpPr>
          <p:cNvPr id="6" name="TextBox 5"/>
          <p:cNvSpPr txBox="1"/>
          <p:nvPr/>
        </p:nvSpPr>
        <p:spPr>
          <a:xfrm>
            <a:off x="982980" y="40805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on Appositives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**If the appositive is set off by commas, that means we </a:t>
            </a:r>
            <a:r>
              <a:rPr lang="en-US" alt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</a:t>
            </a:r>
            <a:r>
              <a:rPr lang="en-US" altLang="en-US" dirty="0"/>
              <a:t> really need it in the sentence to complete the meaning and </a:t>
            </a:r>
            <a:r>
              <a:rPr lang="en-US" altLang="en-US" dirty="0" smtClean="0"/>
              <a:t>it can </a:t>
            </a:r>
            <a:r>
              <a:rPr lang="en-US" altLang="en-US" dirty="0"/>
              <a:t>be taken out.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Example: My mom, </a:t>
            </a:r>
            <a:r>
              <a:rPr lang="en-US" altLang="en-US" u="sng" dirty="0" smtClean="0">
                <a:solidFill>
                  <a:srgbClr val="FF0000"/>
                </a:solidFill>
              </a:rPr>
              <a:t>Maria</a:t>
            </a:r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r>
              <a:rPr lang="en-US" altLang="en-US" dirty="0" smtClean="0"/>
              <a:t> </a:t>
            </a:r>
            <a:r>
              <a:rPr lang="en-US" altLang="en-US" dirty="0"/>
              <a:t>volunteers at the </a:t>
            </a:r>
            <a:r>
              <a:rPr lang="en-US" altLang="en-US" dirty="0" smtClean="0"/>
              <a:t>community garden.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**If the appositive </a:t>
            </a:r>
            <a:r>
              <a:rPr lang="en-US" altLang="en-US" u="sng" dirty="0"/>
              <a:t>does not</a:t>
            </a:r>
            <a:r>
              <a:rPr lang="en-US" altLang="en-US" dirty="0"/>
              <a:t> have any commas around it, we NEED it in the sentence to complete the meaning.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Example: The book </a:t>
            </a:r>
            <a:r>
              <a:rPr lang="en-US" altLang="en-US" i="1" dirty="0" smtClean="0">
                <a:solidFill>
                  <a:srgbClr val="FF0000"/>
                </a:solidFill>
              </a:rPr>
              <a:t>Catcher in the Rye</a:t>
            </a:r>
            <a:r>
              <a:rPr lang="en-US" altLang="en-US" dirty="0" smtClean="0"/>
              <a:t> </a:t>
            </a:r>
            <a:r>
              <a:rPr lang="en-US" altLang="en-US" dirty="0"/>
              <a:t>is </a:t>
            </a:r>
            <a:r>
              <a:rPr lang="en-US" altLang="en-US" dirty="0" smtClean="0"/>
              <a:t>his </a:t>
            </a:r>
            <a:r>
              <a:rPr lang="en-US" altLang="en-US" dirty="0"/>
              <a:t>favorite novel.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9" r="-19959"/>
          <a:stretch>
            <a:fillRect/>
          </a:stretch>
        </p:blipFill>
        <p:spPr>
          <a:xfrm>
            <a:off x="900113" y="1270000"/>
            <a:ext cx="7345362" cy="3932238"/>
          </a:xfrm>
        </p:spPr>
      </p:pic>
    </p:spTree>
    <p:extLst>
      <p:ext uri="{BB962C8B-B14F-4D97-AF65-F5344CB8AC3E}">
        <p14:creationId xmlns:p14="http://schemas.microsoft.com/office/powerpoint/2010/main" val="36132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Appositives…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00">
                  <a:lumMod val="75000"/>
                  <a:lumOff val="25000"/>
                </a:srgbClr>
              </a:buClr>
              <a:buFont typeface="Lucida Grande"/>
              <a:buChar char="-"/>
            </a:pPr>
            <a:r>
              <a:rPr lang="en-US" altLang="en-US" dirty="0" smtClean="0"/>
              <a:t>are </a:t>
            </a:r>
            <a:r>
              <a:rPr lang="en-US" altLang="en-US" dirty="0"/>
              <a:t>a noun </a:t>
            </a:r>
            <a:r>
              <a:rPr lang="en-US" altLang="en-US" dirty="0" smtClean="0"/>
              <a:t>or pronoun.</a:t>
            </a:r>
          </a:p>
          <a:p>
            <a:pPr lvl="0">
              <a:buClr>
                <a:srgbClr val="000000">
                  <a:lumMod val="75000"/>
                  <a:lumOff val="25000"/>
                </a:srgbClr>
              </a:buClr>
              <a:buFont typeface="Lucida Grande"/>
              <a:buChar char="-"/>
            </a:pPr>
            <a:r>
              <a:rPr lang="en-US" altLang="en-US" dirty="0" smtClean="0"/>
              <a:t>are placed </a:t>
            </a:r>
            <a:r>
              <a:rPr lang="en-US" altLang="en-US" b="1" u="sng" dirty="0" smtClean="0"/>
              <a:t>beside</a:t>
            </a:r>
            <a:r>
              <a:rPr lang="en-US" altLang="en-US" dirty="0" smtClean="0"/>
              <a:t> another noun or pronoun to identify or describe it.</a:t>
            </a:r>
          </a:p>
          <a:p>
            <a:pPr lvl="0">
              <a:buClr>
                <a:srgbClr val="000000">
                  <a:lumMod val="75000"/>
                  <a:lumOff val="25000"/>
                </a:srgbClr>
              </a:buClr>
              <a:buFont typeface="Lucida Grande"/>
              <a:buChar char="-"/>
            </a:pPr>
            <a:r>
              <a:rPr lang="en-US" altLang="en-US" dirty="0" smtClean="0"/>
              <a:t>give us </a:t>
            </a:r>
            <a:r>
              <a:rPr lang="en-US" altLang="en-US" b="1" u="sng" dirty="0" smtClean="0"/>
              <a:t>extra information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about the noun or pronoun.</a:t>
            </a:r>
          </a:p>
        </p:txBody>
      </p:sp>
    </p:spTree>
    <p:extLst>
      <p:ext uri="{BB962C8B-B14F-4D97-AF65-F5344CB8AC3E}">
        <p14:creationId xmlns:p14="http://schemas.microsoft.com/office/powerpoint/2010/main" val="1212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Appositive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  <a:br>
              <a:rPr lang="en-US" dirty="0"/>
            </a:br>
            <a:r>
              <a:rPr lang="en-US" dirty="0"/>
              <a:t>The doctor</a:t>
            </a:r>
            <a:r>
              <a:rPr lang="en-US" b="1" dirty="0"/>
              <a:t>, Jimmy </a:t>
            </a:r>
            <a:r>
              <a:rPr lang="en-US" b="1" dirty="0" err="1"/>
              <a:t>Stabb</a:t>
            </a:r>
            <a:r>
              <a:rPr lang="en-US" b="1" dirty="0"/>
              <a:t>, </a:t>
            </a:r>
            <a:r>
              <a:rPr lang="en-US" dirty="0"/>
              <a:t>was the most confident person I ever knew. </a:t>
            </a:r>
            <a:endParaRPr lang="en-US" dirty="0" smtClean="0"/>
          </a:p>
          <a:p>
            <a:pPr lvl="1"/>
            <a:r>
              <a:rPr lang="en-US" b="1" dirty="0" smtClean="0"/>
              <a:t>Jimmy </a:t>
            </a:r>
            <a:r>
              <a:rPr lang="en-US" b="1" dirty="0" err="1" smtClean="0"/>
              <a:t>Stabb</a:t>
            </a:r>
            <a:r>
              <a:rPr lang="en-US" dirty="0" smtClean="0"/>
              <a:t> is a noun.</a:t>
            </a:r>
          </a:p>
          <a:p>
            <a:pPr lvl="1"/>
            <a:r>
              <a:rPr lang="en-US" dirty="0" smtClean="0"/>
              <a:t>It’s modifying the noun “doctor.”</a:t>
            </a:r>
          </a:p>
          <a:p>
            <a:pPr lvl="1"/>
            <a:r>
              <a:rPr lang="en-US" dirty="0" smtClean="0"/>
              <a:t>It’s placed </a:t>
            </a:r>
            <a:r>
              <a:rPr lang="en-US" b="1" dirty="0" smtClean="0"/>
              <a:t>beside</a:t>
            </a:r>
            <a:r>
              <a:rPr lang="en-US" dirty="0" smtClean="0"/>
              <a:t> the noun it is modifying. </a:t>
            </a:r>
          </a:p>
          <a:p>
            <a:pPr lvl="1"/>
            <a:r>
              <a:rPr lang="en-US" dirty="0" smtClean="0"/>
              <a:t>And it gives us extra information.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appositive phrase…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Lucida Grande"/>
              <a:buChar char="-"/>
            </a:pPr>
            <a:r>
              <a:rPr lang="en-US" dirty="0" smtClean="0"/>
              <a:t>is a noun or noun phrase added to a sentence that redefines or clarifies the subject. 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gives additional information or meaning that is nonessential.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can be added to, or removed from, a sentence without affecting the syntax of the sentence. </a:t>
            </a:r>
          </a:p>
          <a:p>
            <a:pPr>
              <a:buFont typeface="Lucida Grande"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1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an Appositive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Leonardo da Vinci, an </a:t>
            </a:r>
            <a:r>
              <a:rPr lang="en-US" dirty="0"/>
              <a:t>I</a:t>
            </a:r>
            <a:r>
              <a:rPr lang="en-US" dirty="0" smtClean="0"/>
              <a:t>talian painter known for his artworks, was also an architect, engineer, and scientist. </a:t>
            </a:r>
          </a:p>
          <a:p>
            <a:pPr marL="0" indent="0">
              <a:buNone/>
            </a:pPr>
            <a:r>
              <a:rPr lang="en-US" dirty="0" smtClean="0"/>
              <a:t>APPOSITIVE PHRASE:</a:t>
            </a:r>
            <a:r>
              <a:rPr lang="en-US" b="1" dirty="0" smtClean="0"/>
              <a:t>, </a:t>
            </a:r>
            <a:r>
              <a:rPr lang="en-US" b="1" dirty="0"/>
              <a:t>an Italian painter known for his artworks,</a:t>
            </a:r>
            <a:endParaRPr lang="en-US" b="1" dirty="0" smtClean="0"/>
          </a:p>
          <a:p>
            <a:r>
              <a:rPr lang="en-US" dirty="0" smtClean="0"/>
              <a:t>WITHOUT THE APPOSITIVE PHRASE:</a:t>
            </a:r>
          </a:p>
          <a:p>
            <a:pPr marL="0" indent="0">
              <a:buNone/>
            </a:pPr>
            <a:r>
              <a:rPr lang="en-US" dirty="0" smtClean="0"/>
              <a:t>Leonardo </a:t>
            </a:r>
            <a:r>
              <a:rPr lang="en-US" dirty="0"/>
              <a:t>da </a:t>
            </a:r>
            <a:r>
              <a:rPr lang="en-US" dirty="0" smtClean="0"/>
              <a:t>Vinci was </a:t>
            </a:r>
            <a:r>
              <a:rPr lang="en-US" dirty="0"/>
              <a:t>also an architect, engineer, and scientist.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Appositive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When nonessential information is added to a sentence using an appositive expression, it is usually separated from the main sentence using commas.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b="1" dirty="0"/>
              <a:t>beginning</a:t>
            </a:r>
            <a:r>
              <a:rPr lang="en-US" dirty="0"/>
              <a:t> of a </a:t>
            </a:r>
            <a:r>
              <a:rPr lang="en-US" dirty="0" smtClean="0"/>
              <a:t>sentence:    _______  ,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b="1" dirty="0" smtClean="0"/>
              <a:t>middle </a:t>
            </a:r>
            <a:r>
              <a:rPr lang="en-US" dirty="0" smtClean="0"/>
              <a:t>of a sentence:      ,   _______  ,</a:t>
            </a:r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b="1" dirty="0"/>
              <a:t>end</a:t>
            </a:r>
            <a:r>
              <a:rPr lang="en-US" dirty="0"/>
              <a:t> of a </a:t>
            </a:r>
            <a:r>
              <a:rPr lang="en-US" dirty="0" smtClean="0"/>
              <a:t>sentence:           ,   _______  . </a:t>
            </a:r>
            <a:r>
              <a:rPr lang="en-US" dirty="0"/>
              <a:t>	 </a:t>
            </a:r>
            <a:r>
              <a:rPr lang="en-US" dirty="0" smtClean="0"/>
              <a:t>      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Appositive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98135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in </a:t>
            </a:r>
            <a:r>
              <a:rPr lang="en-US" i="1" dirty="0" smtClean="0"/>
              <a:t>the middle </a:t>
            </a:r>
            <a:r>
              <a:rPr lang="en-US" dirty="0" smtClean="0"/>
              <a:t>of a sentence:</a:t>
            </a:r>
          </a:p>
          <a:p>
            <a:pPr lvl="1"/>
            <a:r>
              <a:rPr lang="en-US" dirty="0" smtClean="0"/>
              <a:t>Riley</a:t>
            </a:r>
            <a:r>
              <a:rPr lang="en-US" b="1" dirty="0" smtClean="0"/>
              <a:t>, the police officer, </a:t>
            </a:r>
            <a:r>
              <a:rPr lang="en-US" dirty="0" smtClean="0"/>
              <a:t>took the </a:t>
            </a:r>
            <a:r>
              <a:rPr lang="en-US" dirty="0" smtClean="0"/>
              <a:t>highway to save time.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 smtClean="0"/>
              <a:t>WITHOUT APPOSITIVE: </a:t>
            </a:r>
            <a:r>
              <a:rPr lang="en-US" dirty="0" smtClean="0"/>
              <a:t>Riley took </a:t>
            </a:r>
            <a:r>
              <a:rPr lang="en-US" dirty="0" smtClean="0"/>
              <a:t>the </a:t>
            </a:r>
            <a:r>
              <a:rPr lang="en-US" dirty="0" smtClean="0"/>
              <a:t>highway to save time.</a:t>
            </a:r>
            <a:endParaRPr lang="en-US" dirty="0" smtClean="0"/>
          </a:p>
          <a:p>
            <a:pPr lvl="1"/>
            <a:r>
              <a:rPr lang="en-US" dirty="0" smtClean="0"/>
              <a:t>Queen Elizabeth</a:t>
            </a:r>
            <a:r>
              <a:rPr lang="en-US" b="1" dirty="0" smtClean="0"/>
              <a:t>, who rules England, </a:t>
            </a:r>
            <a:r>
              <a:rPr lang="en-US" dirty="0" smtClean="0"/>
              <a:t>is a well-known monarch. </a:t>
            </a:r>
          </a:p>
          <a:p>
            <a:pPr marL="350838" lvl="1" indent="0">
              <a:buNone/>
            </a:pPr>
            <a:r>
              <a:rPr lang="en-US" dirty="0" smtClean="0"/>
              <a:t>WITHOUT APPOSITIVE: Queen Elizabeth is a well-known monarch.</a:t>
            </a:r>
          </a:p>
          <a:p>
            <a:pPr lvl="1"/>
            <a:r>
              <a:rPr lang="en-US" dirty="0" smtClean="0"/>
              <a:t>Sweetwaters</a:t>
            </a:r>
            <a:r>
              <a:rPr lang="en-US" b="1" dirty="0" smtClean="0"/>
              <a:t>, a nearby coffee shop,</a:t>
            </a:r>
            <a:r>
              <a:rPr lang="en-US" dirty="0" smtClean="0"/>
              <a:t> is always packed.</a:t>
            </a:r>
          </a:p>
          <a:p>
            <a:pPr marL="350838" lvl="1" indent="0">
              <a:buNone/>
            </a:pPr>
            <a:r>
              <a:rPr lang="en-US" dirty="0" smtClean="0"/>
              <a:t>WITHOUT APPOSITIVE: Sweetwaters is always packed.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2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your own sentence with an appositive phrase!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978017"/>
            <a:ext cx="7345362" cy="3740484"/>
          </a:xfrm>
        </p:spPr>
      </p:pic>
    </p:spTree>
    <p:extLst>
      <p:ext uri="{BB962C8B-B14F-4D97-AF65-F5344CB8AC3E}">
        <p14:creationId xmlns:p14="http://schemas.microsoft.com/office/powerpoint/2010/main" val="7581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486</TotalTime>
  <Words>662</Words>
  <Application>Microsoft Macintosh PowerPoint</Application>
  <PresentationFormat>On-screen Show (4:3)</PresentationFormat>
  <Paragraphs>83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Brush Script MT</vt:lpstr>
      <vt:lpstr>Calibri</vt:lpstr>
      <vt:lpstr>Calisto MT</vt:lpstr>
      <vt:lpstr>Lucida Grande</vt:lpstr>
      <vt:lpstr>Arial</vt:lpstr>
      <vt:lpstr>Capital</vt:lpstr>
      <vt:lpstr>Appositives and Appositive Phrases</vt:lpstr>
      <vt:lpstr>PowerPoint Presentation</vt:lpstr>
      <vt:lpstr>Appositives…</vt:lpstr>
      <vt:lpstr>Example of an Appositive</vt:lpstr>
      <vt:lpstr>An appositive phrase…</vt:lpstr>
      <vt:lpstr>Example of an Appositive Phrase</vt:lpstr>
      <vt:lpstr>Appositive Phrases</vt:lpstr>
      <vt:lpstr>Appositive Phrases</vt:lpstr>
      <vt:lpstr> Write your own sentence with an appositive phrase!  </vt:lpstr>
      <vt:lpstr>Appositive Phrases</vt:lpstr>
      <vt:lpstr>  Write your own sentence with an appositive phrase!  </vt:lpstr>
      <vt:lpstr>Appositive Phrases</vt:lpstr>
      <vt:lpstr>  Write your own sentence with an appositive phrase!  </vt:lpstr>
      <vt:lpstr>   </vt:lpstr>
      <vt:lpstr>Side Note on Appositives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Parenthetical Expressions</dc:title>
  <dc:creator>University of Michigan User</dc:creator>
  <cp:lastModifiedBy>3138968179</cp:lastModifiedBy>
  <cp:revision>61</cp:revision>
  <dcterms:created xsi:type="dcterms:W3CDTF">2017-02-12T20:43:54Z</dcterms:created>
  <dcterms:modified xsi:type="dcterms:W3CDTF">2017-02-13T14:44:12Z</dcterms:modified>
</cp:coreProperties>
</file>